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sldIdLst>
    <p:sldId id="256" r:id="rId2"/>
    <p:sldId id="257" r:id="rId3"/>
    <p:sldId id="291" r:id="rId4"/>
    <p:sldId id="290" r:id="rId5"/>
    <p:sldId id="292" r:id="rId6"/>
    <p:sldId id="308" r:id="rId7"/>
    <p:sldId id="309" r:id="rId8"/>
    <p:sldId id="310" r:id="rId9"/>
    <p:sldId id="311" r:id="rId10"/>
    <p:sldId id="312" r:id="rId11"/>
    <p:sldId id="313" r:id="rId12"/>
    <p:sldId id="267" r:id="rId13"/>
    <p:sldId id="314" r:id="rId14"/>
    <p:sldId id="315" r:id="rId15"/>
    <p:sldId id="316" r:id="rId16"/>
    <p:sldId id="317" r:id="rId17"/>
    <p:sldId id="324" r:id="rId18"/>
    <p:sldId id="325" r:id="rId19"/>
    <p:sldId id="322" r:id="rId20"/>
    <p:sldId id="323" r:id="rId21"/>
    <p:sldId id="326" r:id="rId22"/>
    <p:sldId id="327" r:id="rId23"/>
    <p:sldId id="337" r:id="rId24"/>
    <p:sldId id="328" r:id="rId25"/>
    <p:sldId id="338" r:id="rId26"/>
    <p:sldId id="329" r:id="rId27"/>
    <p:sldId id="339" r:id="rId28"/>
    <p:sldId id="330" r:id="rId29"/>
    <p:sldId id="340" r:id="rId30"/>
    <p:sldId id="331" r:id="rId31"/>
    <p:sldId id="341" r:id="rId32"/>
    <p:sldId id="332" r:id="rId33"/>
    <p:sldId id="342" r:id="rId34"/>
    <p:sldId id="333" r:id="rId35"/>
    <p:sldId id="343" r:id="rId36"/>
    <p:sldId id="334" r:id="rId37"/>
    <p:sldId id="344" r:id="rId38"/>
    <p:sldId id="335" r:id="rId39"/>
    <p:sldId id="345" r:id="rId40"/>
    <p:sldId id="336" r:id="rId41"/>
    <p:sldId id="346" r:id="rId42"/>
    <p:sldId id="347" r:id="rId43"/>
    <p:sldId id="348" r:id="rId44"/>
    <p:sldId id="349" r:id="rId45"/>
    <p:sldId id="350" r:id="rId46"/>
    <p:sldId id="353" r:id="rId47"/>
    <p:sldId id="354" r:id="rId48"/>
    <p:sldId id="355" r:id="rId49"/>
    <p:sldId id="356" r:id="rId50"/>
    <p:sldId id="357" r:id="rId51"/>
    <p:sldId id="358" r:id="rId52"/>
    <p:sldId id="26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8"/>
    <p:restoredTop sz="94824"/>
  </p:normalViewPr>
  <p:slideViewPr>
    <p:cSldViewPr snapToGrid="0" snapToObjects="1">
      <p:cViewPr varScale="1">
        <p:scale>
          <a:sx n="146" d="100"/>
          <a:sy n="146" d="100"/>
        </p:scale>
        <p:origin x="26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218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1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4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223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77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922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21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2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3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95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349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392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9" r:id="rId6"/>
    <p:sldLayoutId id="2147483704" r:id="rId7"/>
    <p:sldLayoutId id="2147483705" r:id="rId8"/>
    <p:sldLayoutId id="2147483706" r:id="rId9"/>
    <p:sldLayoutId id="2147483708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3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0.mov"/><Relationship Id="rId1" Type="http://schemas.microsoft.com/office/2007/relationships/media" Target="../media/media10.mov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2.mov"/><Relationship Id="rId1" Type="http://schemas.microsoft.com/office/2007/relationships/media" Target="../media/media12.mov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3.mov"/><Relationship Id="rId1" Type="http://schemas.microsoft.com/office/2007/relationships/media" Target="../media/media13.mov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F7BC6-FC30-4EBF-B95A-3E3737C0F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/>
          <a:stretch/>
        </p:blipFill>
        <p:spPr>
          <a:xfrm>
            <a:off x="-3253" y="274244"/>
            <a:ext cx="1219198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EE2B3-EF58-E845-AE05-18A8F8AB9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ASL Recognition using Data Parallelism and PyTorch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F026E-53F8-2D4B-9292-0F283F8CC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000" dirty="0"/>
              <a:t>Nikunj Lad</a:t>
            </a:r>
          </a:p>
          <a:p>
            <a:r>
              <a:rPr lang="en-US" sz="2000" dirty="0"/>
              <a:t>001422467</a:t>
            </a:r>
          </a:p>
          <a:p>
            <a:endParaRPr lang="en-US" sz="20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5502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8AF6-4F95-9F46-8225-2D7A1F6B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5B05-FAD3-5842-80B7-0B793051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88" y="2102069"/>
            <a:ext cx="10058400" cy="3721557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Command to enter reservation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200" dirty="0">
              <a:solidFill>
                <a:srgbClr val="00B050"/>
              </a:solidFill>
              <a:latin typeface="Courier" pitchFamily="2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B050"/>
                </a:solidFill>
                <a:latin typeface="Courier" pitchFamily="2" charset="0"/>
              </a:rPr>
              <a:t>srun</a:t>
            </a: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 -p reservation --reservation=CSYE7374_GPU --</a:t>
            </a:r>
            <a:r>
              <a:rPr lang="en-US" sz="2200" dirty="0" err="1">
                <a:solidFill>
                  <a:srgbClr val="00B050"/>
                </a:solidFill>
                <a:latin typeface="Courier" pitchFamily="2" charset="0"/>
              </a:rPr>
              <a:t>gres</a:t>
            </a: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=gpu:v100-sxm2:4 --</a:t>
            </a:r>
            <a:r>
              <a:rPr lang="en-US" sz="2200" dirty="0" err="1">
                <a:solidFill>
                  <a:srgbClr val="00B050"/>
                </a:solidFill>
                <a:latin typeface="Courier" pitchFamily="2" charset="0"/>
              </a:rPr>
              <a:t>pty</a:t>
            </a: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 --mem=95000 --time=10:00:00 /bin/bash</a:t>
            </a:r>
          </a:p>
          <a:p>
            <a:pPr>
              <a:spcBef>
                <a:spcPts val="0"/>
              </a:spcBef>
            </a:pPr>
            <a:r>
              <a:rPr lang="en-US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Command for getting GPU information</a:t>
            </a:r>
          </a:p>
          <a:p>
            <a:pPr>
              <a:spcBef>
                <a:spcPts val="0"/>
              </a:spcBef>
            </a:pPr>
            <a:r>
              <a:rPr lang="en-US" dirty="0"/>
              <a:t> </a:t>
            </a:r>
          </a:p>
          <a:p>
            <a:pPr algn="ctr">
              <a:spcBef>
                <a:spcPts val="0"/>
              </a:spcBef>
            </a:pPr>
            <a:r>
              <a:rPr lang="en-US" sz="2200" dirty="0" err="1">
                <a:solidFill>
                  <a:srgbClr val="00B050"/>
                </a:solidFill>
                <a:latin typeface="Courier" pitchFamily="2" charset="0"/>
              </a:rPr>
              <a:t>nvidia-smi</a:t>
            </a:r>
            <a:r>
              <a:rPr lang="en-US" sz="2200" dirty="0">
                <a:solidFill>
                  <a:srgbClr val="00B050"/>
                </a:solidFill>
                <a:latin typeface="Courier" pitchFamily="2" charset="0"/>
              </a:rPr>
              <a:t> -q -d CLOCK &amp; watch –n 0.1 </a:t>
            </a:r>
            <a:r>
              <a:rPr lang="en-US" sz="2200" dirty="0" err="1">
                <a:solidFill>
                  <a:srgbClr val="00B050"/>
                </a:solidFill>
                <a:latin typeface="Courier" pitchFamily="2" charset="0"/>
              </a:rPr>
              <a:t>nvidia-smi</a:t>
            </a:r>
            <a:endParaRPr lang="en-US" sz="2200" dirty="0">
              <a:solidFill>
                <a:srgbClr val="00B050"/>
              </a:solidFill>
              <a:latin typeface="Courier" pitchFamily="2" charset="0"/>
            </a:endParaRPr>
          </a:p>
          <a:p>
            <a:pPr>
              <a:spcBef>
                <a:spcPts val="0"/>
              </a:spcBef>
            </a:pPr>
            <a:r>
              <a:rPr lang="en-US" dirty="0"/>
              <a:t>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Command for getting CPU information</a:t>
            </a:r>
          </a:p>
          <a:p>
            <a:pPr>
              <a:spcBef>
                <a:spcPts val="0"/>
              </a:spcBef>
            </a:pPr>
            <a:r>
              <a:rPr lang="en-US" dirty="0"/>
              <a:t> </a:t>
            </a:r>
          </a:p>
          <a:p>
            <a:pPr algn="ctr">
              <a:spcBef>
                <a:spcPts val="0"/>
              </a:spcBef>
            </a:pPr>
            <a:r>
              <a:rPr lang="en-US" sz="2200" dirty="0" err="1">
                <a:solidFill>
                  <a:srgbClr val="00B050"/>
                </a:solidFill>
                <a:latin typeface="Courier" pitchFamily="2" charset="0"/>
              </a:rPr>
              <a:t>lscpu</a:t>
            </a:r>
            <a:endParaRPr lang="en-US" sz="2200" dirty="0">
              <a:solidFill>
                <a:srgbClr val="00B050"/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170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F1AA1-5571-8C45-A235-E2B0AC8A9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F218-8887-1448-B778-A34B430E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345561" cy="376089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89029 images in total in the 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Each image is 200x200x3 in resolution and it is resized to 150x150x3 size for performance benefits.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26 alphabets and 3 special characters (del, nothing and space)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76760 images for training, 8528 for validation and 1741 for testing.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Generated .h5 files and data was segregated into folders from A to Z.</a:t>
            </a:r>
          </a:p>
        </p:txBody>
      </p:sp>
      <p:pic>
        <p:nvPicPr>
          <p:cNvPr id="4" name="Picture 3" descr="A picture containing photo, different, various, table&#10;&#10;Description automatically generated">
            <a:extLst>
              <a:ext uri="{FF2B5EF4-FFF2-40B4-BE49-F238E27FC236}">
                <a16:creationId xmlns:a16="http://schemas.microsoft.com/office/drawing/2014/main" id="{26989288-DE40-9445-B853-A81F4BEC71D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0" y="2108201"/>
            <a:ext cx="4511040" cy="375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9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25B4-55DB-6D42-80FE-E5170A49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17AE7-E728-1F4C-8E7C-7AE9368E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Net (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(conv1): Conv2d (3, 8, kernel_size= (7, 7), stride= (1, 1))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(conv2): Conv2d (8, 16, kernel_size= (5, 5), stride= (1, 1))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(conv3): Conv2d (16, 4, kernel_size= (3, 3), stride= (1, 1))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(fc1): Linear (in_features=1024, out_features= 512, bias=True)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(fc2): Linear (in_features=512, out_features= 29, bias=True)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(norm4): BatchNorm2d (4, eps=1e-05, momentum=0.1, affine=True, track_running_stats=True)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(norm8): BatchNorm2d (8, eps=1e-05, momentum=0.1, affine=True, track_running_stats=True)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(norm16): BatchNorm2d (16, eps=1e-05, momentum= 0.1, affine=True, track_running_stats=True)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(pool): MaxPool2d (kernel_size=(2, 2), stride=(2, 2), padding=0, dilation=1, ceil_mode= False)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  (dropout): Dropout (p=0.2, inplace=False)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rgbClr val="00B050"/>
                </a:solidFill>
                <a:latin typeface="Courier" pitchFamily="2" charset="0"/>
              </a:rPr>
              <a:t>)</a:t>
            </a:r>
          </a:p>
          <a:p>
            <a:pPr marL="457200" indent="-457200">
              <a:spcBef>
                <a:spcPts val="0"/>
              </a:spcBef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97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B10C-E0DE-0F4D-98D8-505E76E9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Block Diagram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06BD2-728C-A948-934C-56B1D0681C90}"/>
              </a:ext>
            </a:extLst>
          </p:cNvPr>
          <p:cNvSpPr/>
          <p:nvPr/>
        </p:nvSpPr>
        <p:spPr>
          <a:xfrm>
            <a:off x="1141425" y="2842924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Input Image (150x150x3)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A67194-AE66-344A-9390-F6298585E594}"/>
              </a:ext>
            </a:extLst>
          </p:cNvPr>
          <p:cNvSpPr/>
          <p:nvPr/>
        </p:nvSpPr>
        <p:spPr>
          <a:xfrm>
            <a:off x="3445295" y="2841982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Conv1 (7x7x8)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5C543-81B8-0A4F-959F-0A70932256C9}"/>
              </a:ext>
            </a:extLst>
          </p:cNvPr>
          <p:cNvSpPr/>
          <p:nvPr/>
        </p:nvSpPr>
        <p:spPr>
          <a:xfrm>
            <a:off x="8106641" y="3777466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Conv2 (5x5x16)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52837D-559A-2944-A886-86F9995697B5}"/>
              </a:ext>
            </a:extLst>
          </p:cNvPr>
          <p:cNvSpPr/>
          <p:nvPr/>
        </p:nvSpPr>
        <p:spPr>
          <a:xfrm>
            <a:off x="5749165" y="2841981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Max-Pooling (2x2x8)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3D14A0-AB67-C44D-AA57-A39096ADC96F}"/>
              </a:ext>
            </a:extLst>
          </p:cNvPr>
          <p:cNvSpPr/>
          <p:nvPr/>
        </p:nvSpPr>
        <p:spPr>
          <a:xfrm>
            <a:off x="8077208" y="2828556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Batch Norm (72x72x8)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B816-6203-9345-A975-CFB999F164F0}"/>
              </a:ext>
            </a:extLst>
          </p:cNvPr>
          <p:cNvSpPr/>
          <p:nvPr/>
        </p:nvSpPr>
        <p:spPr>
          <a:xfrm>
            <a:off x="5749165" y="3777467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Max-Pooling (2x2x16)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F84E6-80FF-9742-B3A1-0F5D66289090}"/>
              </a:ext>
            </a:extLst>
          </p:cNvPr>
          <p:cNvSpPr/>
          <p:nvPr/>
        </p:nvSpPr>
        <p:spPr>
          <a:xfrm>
            <a:off x="3425323" y="3777938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Batch Norm (34x34x16)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35A3BC-990B-3A41-8EE5-16218BE1B3A0}"/>
              </a:ext>
            </a:extLst>
          </p:cNvPr>
          <p:cNvSpPr/>
          <p:nvPr/>
        </p:nvSpPr>
        <p:spPr>
          <a:xfrm>
            <a:off x="1141425" y="3777938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Conv3 (3x3x4)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129AAF-2915-154B-B758-FA17A384A89E}"/>
              </a:ext>
            </a:extLst>
          </p:cNvPr>
          <p:cNvSpPr/>
          <p:nvPr/>
        </p:nvSpPr>
        <p:spPr>
          <a:xfrm>
            <a:off x="1141425" y="4763104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Max-Pooling (2x2x4)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FCA1F5-A199-8D4B-B88A-E48F8B7F5A9E}"/>
              </a:ext>
            </a:extLst>
          </p:cNvPr>
          <p:cNvSpPr/>
          <p:nvPr/>
        </p:nvSpPr>
        <p:spPr>
          <a:xfrm>
            <a:off x="3445295" y="4748749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Batch Norm (16x16x4)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9AB71-5066-A441-8C16-D24DEC5A51D4}"/>
              </a:ext>
            </a:extLst>
          </p:cNvPr>
          <p:cNvSpPr/>
          <p:nvPr/>
        </p:nvSpPr>
        <p:spPr>
          <a:xfrm>
            <a:off x="5749165" y="4712953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FC1 (1024)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B5B4B1-505F-2F43-B239-51FEB774E3B1}"/>
              </a:ext>
            </a:extLst>
          </p:cNvPr>
          <p:cNvSpPr/>
          <p:nvPr/>
        </p:nvSpPr>
        <p:spPr>
          <a:xfrm>
            <a:off x="8109806" y="4712953"/>
            <a:ext cx="1818290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FC2 (512)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FF02C-AAE9-C846-B6F9-5B5F3E9B4CD3}"/>
              </a:ext>
            </a:extLst>
          </p:cNvPr>
          <p:cNvSpPr/>
          <p:nvPr/>
        </p:nvSpPr>
        <p:spPr>
          <a:xfrm>
            <a:off x="10390539" y="4712953"/>
            <a:ext cx="685233" cy="578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 (29)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E2BB20-26E4-1A40-8D77-C7E7E506209C}"/>
              </a:ext>
            </a:extLst>
          </p:cNvPr>
          <p:cNvCxnSpPr/>
          <p:nvPr/>
        </p:nvCxnSpPr>
        <p:spPr>
          <a:xfrm>
            <a:off x="2959715" y="3090041"/>
            <a:ext cx="46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7CBB73-D816-5446-AE69-EBEABBB4CD7A}"/>
              </a:ext>
            </a:extLst>
          </p:cNvPr>
          <p:cNvCxnSpPr/>
          <p:nvPr/>
        </p:nvCxnSpPr>
        <p:spPr>
          <a:xfrm>
            <a:off x="5243613" y="3095296"/>
            <a:ext cx="46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C2B12A-F428-9042-B94F-1B5D4F05C945}"/>
              </a:ext>
            </a:extLst>
          </p:cNvPr>
          <p:cNvCxnSpPr>
            <a:cxnSpLocks/>
          </p:cNvCxnSpPr>
          <p:nvPr/>
        </p:nvCxnSpPr>
        <p:spPr>
          <a:xfrm>
            <a:off x="7567455" y="3090041"/>
            <a:ext cx="509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7C9FAD-4C7F-DC4C-A269-6AA3DE2F19B2}"/>
              </a:ext>
            </a:extLst>
          </p:cNvPr>
          <p:cNvCxnSpPr/>
          <p:nvPr/>
        </p:nvCxnSpPr>
        <p:spPr>
          <a:xfrm>
            <a:off x="2979687" y="5001987"/>
            <a:ext cx="46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13F97-CC93-1549-ACF5-05D0C7981E7C}"/>
              </a:ext>
            </a:extLst>
          </p:cNvPr>
          <p:cNvCxnSpPr>
            <a:cxnSpLocks/>
          </p:cNvCxnSpPr>
          <p:nvPr/>
        </p:nvCxnSpPr>
        <p:spPr>
          <a:xfrm>
            <a:off x="5263585" y="5007242"/>
            <a:ext cx="46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7498FB-AFF5-5E4C-90E4-6AC55BF13DCB}"/>
              </a:ext>
            </a:extLst>
          </p:cNvPr>
          <p:cNvCxnSpPr>
            <a:cxnSpLocks/>
          </p:cNvCxnSpPr>
          <p:nvPr/>
        </p:nvCxnSpPr>
        <p:spPr>
          <a:xfrm>
            <a:off x="7587427" y="5001987"/>
            <a:ext cx="5097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3A0C22-7D69-3846-9888-E44258A47E7F}"/>
              </a:ext>
            </a:extLst>
          </p:cNvPr>
          <p:cNvCxnSpPr>
            <a:cxnSpLocks/>
          </p:cNvCxnSpPr>
          <p:nvPr/>
        </p:nvCxnSpPr>
        <p:spPr>
          <a:xfrm flipH="1">
            <a:off x="2951305" y="4066500"/>
            <a:ext cx="493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194CA4B-939E-7B4D-B4BC-6913DB2D35C5}"/>
              </a:ext>
            </a:extLst>
          </p:cNvPr>
          <p:cNvCxnSpPr>
            <a:cxnSpLocks/>
          </p:cNvCxnSpPr>
          <p:nvPr/>
        </p:nvCxnSpPr>
        <p:spPr>
          <a:xfrm flipH="1">
            <a:off x="5249394" y="4060241"/>
            <a:ext cx="493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B3D023-9009-5A44-89E0-A201855A4F81}"/>
              </a:ext>
            </a:extLst>
          </p:cNvPr>
          <p:cNvCxnSpPr>
            <a:cxnSpLocks/>
          </p:cNvCxnSpPr>
          <p:nvPr/>
        </p:nvCxnSpPr>
        <p:spPr>
          <a:xfrm flipH="1">
            <a:off x="7579021" y="4066972"/>
            <a:ext cx="493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FD5F03-E26D-5E4B-988E-0254F5834B67}"/>
              </a:ext>
            </a:extLst>
          </p:cNvPr>
          <p:cNvCxnSpPr>
            <a:cxnSpLocks/>
          </p:cNvCxnSpPr>
          <p:nvPr/>
        </p:nvCxnSpPr>
        <p:spPr>
          <a:xfrm>
            <a:off x="8985834" y="3406625"/>
            <a:ext cx="0" cy="30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09CB4C-F56A-F24B-B6E6-0840E05521D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050570" y="4356007"/>
            <a:ext cx="0" cy="40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2B0C34-3ED9-C344-9E12-EB142C8E6027}"/>
              </a:ext>
            </a:extLst>
          </p:cNvPr>
          <p:cNvCxnSpPr>
            <a:cxnSpLocks/>
          </p:cNvCxnSpPr>
          <p:nvPr/>
        </p:nvCxnSpPr>
        <p:spPr>
          <a:xfrm>
            <a:off x="9924931" y="4980963"/>
            <a:ext cx="46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53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A742-3296-1A47-97ED-34CE9635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choose this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A709-FC2D-B84F-A42B-588AD711E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Total Layers:  </a:t>
            </a:r>
            <a:r>
              <a:rPr lang="en-US" dirty="0"/>
              <a:t>5-layer architecture with Batch Normalization after every layer.</a:t>
            </a:r>
          </a:p>
          <a:p>
            <a:pPr>
              <a:spcBef>
                <a:spcPts val="0"/>
              </a:spcBef>
            </a:pPr>
            <a:r>
              <a:rPr lang="en-US" dirty="0"/>
              <a:t>  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Firstly because, state-of-the-art models require 227x227 or 224x224 dimensional images as inputs.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They are very deep, and our dataset is not so complex to have such deep architectures.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They can lead to overfitting and may cause vanishing gradient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79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87C0-6F34-1945-98DD-C5A59E6A5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07495-1303-5D43-9C78-1CA9CE265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We aim to exploit the second objective of our project in the analysis section.</a:t>
            </a:r>
          </a:p>
          <a:p>
            <a:pPr>
              <a:spcBef>
                <a:spcPts val="0"/>
              </a:spcBef>
            </a:pPr>
            <a:r>
              <a:rPr lang="en-US" dirty="0"/>
              <a:t> 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What is the time consumed by GPUs on 128, 256, 512 batch size of images?</a:t>
            </a:r>
          </a:p>
          <a:p>
            <a:pPr marL="0" lvl="0" indent="0">
              <a:spcBef>
                <a:spcPts val="0"/>
              </a:spcBef>
              <a:buNone/>
            </a:pPr>
            <a:endParaRPr lang="en-US" dirty="0"/>
          </a:p>
          <a:p>
            <a:pPr marL="457200" lvl="0" indent="-457200">
              <a:spcBef>
                <a:spcPts val="0"/>
              </a:spcBef>
              <a:buFont typeface="+mj-lt"/>
              <a:buAutoNum type="arabicPeriod" startAt="2"/>
            </a:pPr>
            <a:r>
              <a:rPr lang="en-US" dirty="0"/>
              <a:t>What is the memory consumption of the GPUs using the above batch sizes?</a:t>
            </a:r>
          </a:p>
          <a:p>
            <a:pPr marL="457200" lvl="0" indent="-457200">
              <a:spcBef>
                <a:spcPts val="0"/>
              </a:spcBef>
              <a:buFont typeface="+mj-lt"/>
              <a:buAutoNum type="arabicPeriod" startAt="2"/>
            </a:pPr>
            <a:endParaRPr lang="en-US" dirty="0"/>
          </a:p>
          <a:p>
            <a:pPr marL="457200" lvl="0" indent="-457200">
              <a:spcBef>
                <a:spcPts val="0"/>
              </a:spcBef>
              <a:buFont typeface="+mj-lt"/>
              <a:buAutoNum type="arabicPeriod" startAt="2"/>
            </a:pPr>
            <a:r>
              <a:rPr lang="en-US" dirty="0"/>
              <a:t>How do we have a reasonable tradeoff in performance time and batch size by selecting an optimal number of GPU and data batches.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206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EECE1-B92F-8745-9498-39F7ADAF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and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E49A2-FBA1-DF49-95EF-7A2ABCD36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Training split to 76760 images, validation split to 8528 images and testing split to 1741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Number of epochs: 25 (since changing them will cause run time variations)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Learning rate: 0.005 (this will affect how fast or slow network converges and since early stopping is disabled, hardly will affect our analysis, since we will run for the entire 25 epochs).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Optimizer: Stochastic Gradient Descent (based on empirical results)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Activation: ReLU (faster computation since reduces run time by ~25%).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80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128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GPU=1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No</a:t>
            </a:r>
            <a:br>
              <a:rPr lang="en-US" sz="2400" dirty="0"/>
            </a:br>
            <a:r>
              <a:rPr lang="en-US" sz="2400" dirty="0"/>
              <a:t>Training: 600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67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14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CB179E-D618-0643-A171-CD5606E36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1gpu.mov" descr="1gpu.mov">
            <a:hlinkClick r:id="" action="ppaction://media"/>
            <a:extLst>
              <a:ext uri="{FF2B5EF4-FFF2-40B4-BE49-F238E27FC236}">
                <a16:creationId xmlns:a16="http://schemas.microsoft.com/office/drawing/2014/main" id="{9C089106-D2B8-C243-8C3F-5C96A541E9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2834" y="814514"/>
            <a:ext cx="6700644" cy="52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Exp1: 128 batch-size, 1GPU</a:t>
            </a:r>
          </a:p>
        </p:txBody>
      </p:sp>
      <p:pic>
        <p:nvPicPr>
          <p:cNvPr id="9" name="Content Placeholder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C4867C7-B54F-034B-B659-005869D477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1D82B0-7CE5-F54A-8C6C-E4DB0514A5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1878185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128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GPU=2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Yes</a:t>
            </a:r>
            <a:br>
              <a:rPr lang="en-US" sz="2400" dirty="0"/>
            </a:br>
            <a:r>
              <a:rPr lang="en-US" sz="2400" dirty="0"/>
              <a:t>Training: 600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67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14</a:t>
            </a:r>
          </a:p>
        </p:txBody>
      </p:sp>
      <p:pic>
        <p:nvPicPr>
          <p:cNvPr id="5" name="2gpu.mov" descr="2gpu.mov">
            <a:hlinkClick r:id="" action="ppaction://media"/>
            <a:extLst>
              <a:ext uri="{FF2B5EF4-FFF2-40B4-BE49-F238E27FC236}">
                <a16:creationId xmlns:a16="http://schemas.microsoft.com/office/drawing/2014/main" id="{E44C62CE-0A8A-C049-B96B-3D384212E1F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4613" y="786383"/>
            <a:ext cx="6543402" cy="54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8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8AF6-4F95-9F46-8225-2D7A1F6B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0BB45-2F3B-8747-96D7-C2D6F60CC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13305"/>
            <a:ext cx="10058400" cy="376089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are privileged as humans to talk and converse and communicate with each other.</a:t>
            </a:r>
          </a:p>
          <a:p>
            <a:pPr marL="0" indent="0" algn="ctr">
              <a:buNone/>
            </a:pPr>
            <a:r>
              <a:rPr lang="en-US" b="1" dirty="0"/>
              <a:t>What about those people who can’t talk or speak?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There are about 0.7 to 0.8 million people in the world who are mute/deaf and who are not as privileged like us.</a:t>
            </a:r>
          </a:p>
          <a:p>
            <a:pPr marL="0" indent="0" algn="ctr">
              <a:buNone/>
            </a:pPr>
            <a:r>
              <a:rPr lang="en-US" b="1" dirty="0"/>
              <a:t>How can we make the lives of this people easier?</a:t>
            </a:r>
          </a:p>
        </p:txBody>
      </p:sp>
    </p:spTree>
    <p:extLst>
      <p:ext uri="{BB962C8B-B14F-4D97-AF65-F5344CB8AC3E}">
        <p14:creationId xmlns:p14="http://schemas.microsoft.com/office/powerpoint/2010/main" val="1913039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Exp1: 128 batch-size, 2GPUs</a:t>
            </a:r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1EFF6D5-E9CB-1740-9C89-9E59714E57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2E7C18-244A-0C4A-9C02-5BD2A24C18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258940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128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GPU=3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Yes</a:t>
            </a:r>
            <a:br>
              <a:rPr lang="en-US" sz="2400" dirty="0"/>
            </a:br>
            <a:r>
              <a:rPr lang="en-US" sz="2400" dirty="0"/>
              <a:t>Training: 600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67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14</a:t>
            </a:r>
          </a:p>
        </p:txBody>
      </p:sp>
      <p:pic>
        <p:nvPicPr>
          <p:cNvPr id="7" name="3gpu.mov" descr="3gpu.mov">
            <a:hlinkClick r:id="" action="ppaction://media"/>
            <a:extLst>
              <a:ext uri="{FF2B5EF4-FFF2-40B4-BE49-F238E27FC236}">
                <a16:creationId xmlns:a16="http://schemas.microsoft.com/office/drawing/2014/main" id="{99FA0527-EF99-0A41-8582-A062B7F68E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5662" y="1032523"/>
            <a:ext cx="5927725" cy="5072063"/>
          </a:xfrm>
        </p:spPr>
      </p:pic>
    </p:spTree>
    <p:extLst>
      <p:ext uri="{BB962C8B-B14F-4D97-AF65-F5344CB8AC3E}">
        <p14:creationId xmlns:p14="http://schemas.microsoft.com/office/powerpoint/2010/main" val="413280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Exp1: 128 batch-size, 3GPUs</a:t>
            </a:r>
          </a:p>
        </p:txBody>
      </p:sp>
      <p:pic>
        <p:nvPicPr>
          <p:cNvPr id="9" name="Content Placeholder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B831E93-3198-E646-AEC2-71B784B383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F01E54-4A1C-A844-8B7F-2C7A1C1A8E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252337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128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GPU=4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Yes</a:t>
            </a:r>
            <a:br>
              <a:rPr lang="en-US" sz="2400" dirty="0"/>
            </a:br>
            <a:r>
              <a:rPr lang="en-US" sz="2400" dirty="0"/>
              <a:t>Training: 600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67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14</a:t>
            </a:r>
          </a:p>
        </p:txBody>
      </p:sp>
      <p:pic>
        <p:nvPicPr>
          <p:cNvPr id="6" name="4gpu.mov" descr="4gpu.mov">
            <a:hlinkClick r:id="" action="ppaction://media"/>
            <a:extLst>
              <a:ext uri="{FF2B5EF4-FFF2-40B4-BE49-F238E27FC236}">
                <a16:creationId xmlns:a16="http://schemas.microsoft.com/office/drawing/2014/main" id="{C1D2EF5E-E093-8049-A83F-46A3CBC00D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413" y="849313"/>
            <a:ext cx="5927725" cy="5221287"/>
          </a:xfrm>
        </p:spPr>
      </p:pic>
    </p:spTree>
    <p:extLst>
      <p:ext uri="{BB962C8B-B14F-4D97-AF65-F5344CB8AC3E}">
        <p14:creationId xmlns:p14="http://schemas.microsoft.com/office/powerpoint/2010/main" val="287989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Exp1: 128 batch-size, 4GPUs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9F41D7-B465-5B4B-B404-6240989AC2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C5A74-C13E-3A42-BAD6-163C17C489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1330959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256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GPU=1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No</a:t>
            </a:r>
            <a:br>
              <a:rPr lang="en-US" sz="2400" dirty="0"/>
            </a:br>
            <a:r>
              <a:rPr lang="en-US" sz="2400" dirty="0"/>
              <a:t>Training: 300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34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7</a:t>
            </a:r>
          </a:p>
        </p:txBody>
      </p:sp>
      <p:pic>
        <p:nvPicPr>
          <p:cNvPr id="6" name="256_1.mov" descr="256_1.mov">
            <a:hlinkClick r:id="" action="ppaction://media"/>
            <a:extLst>
              <a:ext uri="{FF2B5EF4-FFF2-40B4-BE49-F238E27FC236}">
                <a16:creationId xmlns:a16="http://schemas.microsoft.com/office/drawing/2014/main" id="{B194BF6F-BAC2-E244-BD10-82A601B87F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413" y="1127125"/>
            <a:ext cx="5927725" cy="4665663"/>
          </a:xfrm>
        </p:spPr>
      </p:pic>
    </p:spTree>
    <p:extLst>
      <p:ext uri="{BB962C8B-B14F-4D97-AF65-F5344CB8AC3E}">
        <p14:creationId xmlns:p14="http://schemas.microsoft.com/office/powerpoint/2010/main" val="43318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Exp2: 256 batch-size, 1GPU</a:t>
            </a:r>
          </a:p>
        </p:txBody>
      </p:sp>
      <p:pic>
        <p:nvPicPr>
          <p:cNvPr id="9" name="Content Placeholder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426E49F-E0BE-874D-9812-3E7765A54D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EADF56-9023-0945-AAF0-433A640E87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177694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256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GPU=2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Yes</a:t>
            </a:r>
            <a:br>
              <a:rPr lang="en-US" sz="2400" dirty="0"/>
            </a:br>
            <a:r>
              <a:rPr lang="en-US" sz="2400" dirty="0"/>
              <a:t>Training: 300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34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7</a:t>
            </a:r>
          </a:p>
        </p:txBody>
      </p:sp>
      <p:pic>
        <p:nvPicPr>
          <p:cNvPr id="7" name="256_2.mov" descr="256_2.mov">
            <a:hlinkClick r:id="" action="ppaction://media"/>
            <a:extLst>
              <a:ext uri="{FF2B5EF4-FFF2-40B4-BE49-F238E27FC236}">
                <a16:creationId xmlns:a16="http://schemas.microsoft.com/office/drawing/2014/main" id="{7BDFFFE9-19F1-1E42-8AC7-AA0D9D975B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413" y="1066800"/>
            <a:ext cx="5927725" cy="4786313"/>
          </a:xfrm>
        </p:spPr>
      </p:pic>
    </p:spTree>
    <p:extLst>
      <p:ext uri="{BB962C8B-B14F-4D97-AF65-F5344CB8AC3E}">
        <p14:creationId xmlns:p14="http://schemas.microsoft.com/office/powerpoint/2010/main" val="124785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Exp2: 256 batch-size, 2GPUs</a:t>
            </a:r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E1E41B6-198A-A24A-A829-F2D732D64C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8557AA-5B93-9948-8CB6-E42545071B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1049947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256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GPU=3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Yes</a:t>
            </a:r>
            <a:br>
              <a:rPr lang="en-US" sz="2400" dirty="0"/>
            </a:br>
            <a:r>
              <a:rPr lang="en-US" sz="2400" dirty="0"/>
              <a:t>Training: 300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34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7</a:t>
            </a:r>
          </a:p>
        </p:txBody>
      </p:sp>
      <p:pic>
        <p:nvPicPr>
          <p:cNvPr id="6" name="256_3.mov" descr="256_3.mov">
            <a:hlinkClick r:id="" action="ppaction://media"/>
            <a:extLst>
              <a:ext uri="{FF2B5EF4-FFF2-40B4-BE49-F238E27FC236}">
                <a16:creationId xmlns:a16="http://schemas.microsoft.com/office/drawing/2014/main" id="{2F6F217F-94BF-0845-8DE6-01B9C3A5AD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413" y="977900"/>
            <a:ext cx="5927725" cy="4962525"/>
          </a:xfrm>
        </p:spPr>
      </p:pic>
    </p:spTree>
    <p:extLst>
      <p:ext uri="{BB962C8B-B14F-4D97-AF65-F5344CB8AC3E}">
        <p14:creationId xmlns:p14="http://schemas.microsoft.com/office/powerpoint/2010/main" val="195920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E220-F326-884E-8792-943E1D847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5CC06-69AF-9B45-AD33-83156B355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Prior to the advent of deep learning we had traditional methods like SURF and SIFT.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SURF is the speed up version of SIFT. SURF goes a little further and approximates Laplacian of Gaussian with Box Filter.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Also, since 2012 (after the famous AlexNet), the rise in deep learning algorithms being implemented on GPU’s has risen exponentially.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7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Exp2: 256 batch-size, 3GPUs</a:t>
            </a:r>
          </a:p>
        </p:txBody>
      </p:sp>
      <p:pic>
        <p:nvPicPr>
          <p:cNvPr id="9" name="Content Placeholder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AC3FBCA-B150-D44E-B6C0-12A61F8B5F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379AC1-96E8-4D41-814A-F0062BA2C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1332395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256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GPU=4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Yes</a:t>
            </a:r>
            <a:br>
              <a:rPr lang="en-US" sz="2400" dirty="0"/>
            </a:br>
            <a:r>
              <a:rPr lang="en-US" sz="2400" dirty="0"/>
              <a:t>Training: 300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34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7</a:t>
            </a:r>
          </a:p>
        </p:txBody>
      </p:sp>
      <p:pic>
        <p:nvPicPr>
          <p:cNvPr id="7" name="256_4.mov" descr="256_4.mov">
            <a:hlinkClick r:id="" action="ppaction://media"/>
            <a:extLst>
              <a:ext uri="{FF2B5EF4-FFF2-40B4-BE49-F238E27FC236}">
                <a16:creationId xmlns:a16="http://schemas.microsoft.com/office/drawing/2014/main" id="{5A34B7DA-7E53-D24F-91E6-2A0A210CF7E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413" y="876300"/>
            <a:ext cx="5927725" cy="5167313"/>
          </a:xfrm>
        </p:spPr>
      </p:pic>
    </p:spTree>
    <p:extLst>
      <p:ext uri="{BB962C8B-B14F-4D97-AF65-F5344CB8AC3E}">
        <p14:creationId xmlns:p14="http://schemas.microsoft.com/office/powerpoint/2010/main" val="129753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Exp2: 256 batch-size, 4GPUs</a:t>
            </a:r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95D7AFD-0572-FD42-B767-73DB2199F3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2DB5A7-DC2D-1647-B486-1258835A8F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2111788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512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GPU=1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No</a:t>
            </a:r>
            <a:br>
              <a:rPr lang="en-US" sz="2400" dirty="0"/>
            </a:br>
            <a:r>
              <a:rPr lang="en-US" sz="2400" dirty="0"/>
              <a:t>Training: 150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17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4</a:t>
            </a:r>
          </a:p>
        </p:txBody>
      </p:sp>
      <p:pic>
        <p:nvPicPr>
          <p:cNvPr id="6" name="512_1.mov" descr="512_1.mov">
            <a:hlinkClick r:id="" action="ppaction://media"/>
            <a:extLst>
              <a:ext uri="{FF2B5EF4-FFF2-40B4-BE49-F238E27FC236}">
                <a16:creationId xmlns:a16="http://schemas.microsoft.com/office/drawing/2014/main" id="{104A58BF-F6B6-654E-9009-9D15EE580D5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413" y="1127125"/>
            <a:ext cx="5927725" cy="4665663"/>
          </a:xfrm>
        </p:spPr>
      </p:pic>
    </p:spTree>
    <p:extLst>
      <p:ext uri="{BB962C8B-B14F-4D97-AF65-F5344CB8AC3E}">
        <p14:creationId xmlns:p14="http://schemas.microsoft.com/office/powerpoint/2010/main" val="281984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Exp3: 512 batch-size, 1GPU</a:t>
            </a:r>
          </a:p>
        </p:txBody>
      </p:sp>
      <p:pic>
        <p:nvPicPr>
          <p:cNvPr id="9" name="Content Placeholder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092B9BB-8FA4-C140-AB78-32C515C088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8575CF00-99EC-1341-9D23-2F82BA5743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3764618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512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GPU=2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Yes</a:t>
            </a:r>
            <a:br>
              <a:rPr lang="en-US" sz="2400" dirty="0"/>
            </a:br>
            <a:r>
              <a:rPr lang="en-US" sz="2400" dirty="0"/>
              <a:t>Training: 150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17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4</a:t>
            </a:r>
          </a:p>
        </p:txBody>
      </p:sp>
      <p:pic>
        <p:nvPicPr>
          <p:cNvPr id="7" name="512_2.mov" descr="512_2.mov">
            <a:hlinkClick r:id="" action="ppaction://media"/>
            <a:extLst>
              <a:ext uri="{FF2B5EF4-FFF2-40B4-BE49-F238E27FC236}">
                <a16:creationId xmlns:a16="http://schemas.microsoft.com/office/drawing/2014/main" id="{4747651D-81EE-CD48-B9BB-76ABE0DED4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413" y="1062038"/>
            <a:ext cx="5927725" cy="4795837"/>
          </a:xfrm>
        </p:spPr>
      </p:pic>
    </p:spTree>
    <p:extLst>
      <p:ext uri="{BB962C8B-B14F-4D97-AF65-F5344CB8AC3E}">
        <p14:creationId xmlns:p14="http://schemas.microsoft.com/office/powerpoint/2010/main" val="34160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Exp3: 512 batch-size, 2GPUs</a:t>
            </a:r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8CF3C85-F398-4E4D-A826-59E6EAB3BA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1" name="Content Placeholder 10" descr="A screenshot of a map&#10;&#10;Description automatically generated">
            <a:extLst>
              <a:ext uri="{FF2B5EF4-FFF2-40B4-BE49-F238E27FC236}">
                <a16:creationId xmlns:a16="http://schemas.microsoft.com/office/drawing/2014/main" id="{6B5FFF9A-7C9D-FB4A-A9DE-A62260D32E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2080505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512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GPU=3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Yes</a:t>
            </a:r>
            <a:br>
              <a:rPr lang="en-US" sz="2400" dirty="0"/>
            </a:br>
            <a:r>
              <a:rPr lang="en-US" sz="2400" dirty="0"/>
              <a:t>Training: 150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17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4</a:t>
            </a:r>
          </a:p>
        </p:txBody>
      </p:sp>
      <p:pic>
        <p:nvPicPr>
          <p:cNvPr id="6" name="512_3.mov" descr="512_3.mov">
            <a:hlinkClick r:id="" action="ppaction://media"/>
            <a:extLst>
              <a:ext uri="{FF2B5EF4-FFF2-40B4-BE49-F238E27FC236}">
                <a16:creationId xmlns:a16="http://schemas.microsoft.com/office/drawing/2014/main" id="{83D2F07E-2C30-BB44-B637-6939BA0EB2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413" y="955675"/>
            <a:ext cx="5927725" cy="5008563"/>
          </a:xfrm>
        </p:spPr>
      </p:pic>
    </p:spTree>
    <p:extLst>
      <p:ext uri="{BB962C8B-B14F-4D97-AF65-F5344CB8AC3E}">
        <p14:creationId xmlns:p14="http://schemas.microsoft.com/office/powerpoint/2010/main" val="44836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Exp3: 512 batch-size, 3GPUs</a:t>
            </a:r>
          </a:p>
        </p:txBody>
      </p:sp>
      <p:pic>
        <p:nvPicPr>
          <p:cNvPr id="9" name="Content Placeholder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18E372C-0494-D146-8886-572D3D7763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D8DFB66E-E66D-9240-99D4-A12E05E4A4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31526096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Batch size: 512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GPU=4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Data Parallelism = Yes</a:t>
            </a:r>
            <a:br>
              <a:rPr lang="en-US" sz="2400" dirty="0"/>
            </a:br>
            <a:r>
              <a:rPr lang="en-US" sz="2400" dirty="0"/>
              <a:t>Training: 150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Validation: 17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Testing: 4</a:t>
            </a:r>
          </a:p>
        </p:txBody>
      </p:sp>
      <p:pic>
        <p:nvPicPr>
          <p:cNvPr id="7" name="512_4.mov" descr="512_4.mov">
            <a:hlinkClick r:id="" action="ppaction://media"/>
            <a:extLst>
              <a:ext uri="{FF2B5EF4-FFF2-40B4-BE49-F238E27FC236}">
                <a16:creationId xmlns:a16="http://schemas.microsoft.com/office/drawing/2014/main" id="{AD5CA3DF-065F-DE43-8AEE-012D818873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9413" y="876300"/>
            <a:ext cx="5927725" cy="5167313"/>
          </a:xfrm>
        </p:spPr>
      </p:pic>
    </p:spTree>
    <p:extLst>
      <p:ext uri="{BB962C8B-B14F-4D97-AF65-F5344CB8AC3E}">
        <p14:creationId xmlns:p14="http://schemas.microsoft.com/office/powerpoint/2010/main" val="40448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8AF6-4F95-9F46-8225-2D7A1F6B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SURF-SIFT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5B05-FAD3-5842-80B7-0B793051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88" y="2102069"/>
            <a:ext cx="5363315" cy="372155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 scale-invariant feature transform (SIFT) is an algorithm used to detect and describe local features in digital images.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Locates key points and furnishes them with quantitative information.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SIFT feature is a selected image region (also called key point) with an associated descriptor. Key points are extracted by the SIFT detector and their descriptors are computed by the SIFT descriptor.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4F9C245B-813C-E14E-822F-FB0CF45AC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337" y="2881059"/>
            <a:ext cx="4444343" cy="216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5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Exp3: 512 batch-size, 4GPUs</a:t>
            </a:r>
          </a:p>
        </p:txBody>
      </p:sp>
      <p:pic>
        <p:nvPicPr>
          <p:cNvPr id="8" name="Content Placeholder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57D9421-CADE-6C4E-94B1-2372EFA23F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30709" y="2120900"/>
            <a:ext cx="4372769" cy="3748088"/>
          </a:xfrm>
        </p:spPr>
      </p:pic>
      <p:pic>
        <p:nvPicPr>
          <p:cNvPr id="11" name="Content Placeholder 10" descr="A screenshot of a map&#10;&#10;Description automatically generated">
            <a:extLst>
              <a:ext uri="{FF2B5EF4-FFF2-40B4-BE49-F238E27FC236}">
                <a16:creationId xmlns:a16="http://schemas.microsoft.com/office/drawing/2014/main" id="{FF39BA21-7305-9D45-BC78-FEC88ABAE0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9641" y="2120900"/>
            <a:ext cx="4372769" cy="3748088"/>
          </a:xfrm>
        </p:spPr>
      </p:pic>
    </p:spTree>
    <p:extLst>
      <p:ext uri="{BB962C8B-B14F-4D97-AF65-F5344CB8AC3E}">
        <p14:creationId xmlns:p14="http://schemas.microsoft.com/office/powerpoint/2010/main" val="2828998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6033-B9D2-9245-9E59-558980B3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or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139D8-9B2D-8542-A1D7-11395F021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sz="24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70E26E1-7079-1A4A-9EE1-727B97639C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537130"/>
              </p:ext>
            </p:extLst>
          </p:nvPr>
        </p:nvGraphicFramePr>
        <p:xfrm>
          <a:off x="5231816" y="192690"/>
          <a:ext cx="6329563" cy="207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993">
                  <a:extLst>
                    <a:ext uri="{9D8B030D-6E8A-4147-A177-3AD203B41FA5}">
                      <a16:colId xmlns:a16="http://schemas.microsoft.com/office/drawing/2014/main" val="3600907007"/>
                    </a:ext>
                  </a:extLst>
                </a:gridCol>
                <a:gridCol w="504496">
                  <a:extLst>
                    <a:ext uri="{9D8B030D-6E8A-4147-A177-3AD203B41FA5}">
                      <a16:colId xmlns:a16="http://schemas.microsoft.com/office/drawing/2014/main" val="3275188166"/>
                    </a:ext>
                  </a:extLst>
                </a:gridCol>
                <a:gridCol w="515007">
                  <a:extLst>
                    <a:ext uri="{9D8B030D-6E8A-4147-A177-3AD203B41FA5}">
                      <a16:colId xmlns:a16="http://schemas.microsoft.com/office/drawing/2014/main" val="683382639"/>
                    </a:ext>
                  </a:extLst>
                </a:gridCol>
                <a:gridCol w="641131">
                  <a:extLst>
                    <a:ext uri="{9D8B030D-6E8A-4147-A177-3AD203B41FA5}">
                      <a16:colId xmlns:a16="http://schemas.microsoft.com/office/drawing/2014/main" val="78334471"/>
                    </a:ext>
                  </a:extLst>
                </a:gridCol>
                <a:gridCol w="557048">
                  <a:extLst>
                    <a:ext uri="{9D8B030D-6E8A-4147-A177-3AD203B41FA5}">
                      <a16:colId xmlns:a16="http://schemas.microsoft.com/office/drawing/2014/main" val="2599082184"/>
                    </a:ext>
                  </a:extLst>
                </a:gridCol>
                <a:gridCol w="693683">
                  <a:extLst>
                    <a:ext uri="{9D8B030D-6E8A-4147-A177-3AD203B41FA5}">
                      <a16:colId xmlns:a16="http://schemas.microsoft.com/office/drawing/2014/main" val="1575125501"/>
                    </a:ext>
                  </a:extLst>
                </a:gridCol>
                <a:gridCol w="727550">
                  <a:extLst>
                    <a:ext uri="{9D8B030D-6E8A-4147-A177-3AD203B41FA5}">
                      <a16:colId xmlns:a16="http://schemas.microsoft.com/office/drawing/2014/main" val="1486291194"/>
                    </a:ext>
                  </a:extLst>
                </a:gridCol>
                <a:gridCol w="557048">
                  <a:extLst>
                    <a:ext uri="{9D8B030D-6E8A-4147-A177-3AD203B41FA5}">
                      <a16:colId xmlns:a16="http://schemas.microsoft.com/office/drawing/2014/main" val="861802300"/>
                    </a:ext>
                  </a:extLst>
                </a:gridCol>
                <a:gridCol w="578069">
                  <a:extLst>
                    <a:ext uri="{9D8B030D-6E8A-4147-A177-3AD203B41FA5}">
                      <a16:colId xmlns:a16="http://schemas.microsoft.com/office/drawing/2014/main" val="1162801332"/>
                    </a:ext>
                  </a:extLst>
                </a:gridCol>
                <a:gridCol w="546538">
                  <a:extLst>
                    <a:ext uri="{9D8B030D-6E8A-4147-A177-3AD203B41FA5}">
                      <a16:colId xmlns:a16="http://schemas.microsoft.com/office/drawing/2014/main" val="1175412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Experiment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(GB)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(GB)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(GB)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(GB)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Exec.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Time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(secs)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Data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Parallel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Train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Acc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Valid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Acc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Acc</a:t>
                      </a:r>
                      <a:endParaRPr lang="en-US" sz="13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991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Using 1GPU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2.859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2500.82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718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Using 2GPU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1.531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2306.56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99.89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100.0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96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Using 3GPU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1.419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1.381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1.373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2296.49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99.88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191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Using 4GPU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1.355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1.317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1.317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1.317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2335.14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99.86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99.88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99.94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4909305"/>
                  </a:ext>
                </a:extLst>
              </a:tr>
            </a:tbl>
          </a:graphicData>
        </a:graphic>
      </p:graphicFrame>
      <p:graphicFrame>
        <p:nvGraphicFramePr>
          <p:cNvPr id="16" name="Content Placeholder 9">
            <a:extLst>
              <a:ext uri="{FF2B5EF4-FFF2-40B4-BE49-F238E27FC236}">
                <a16:creationId xmlns:a16="http://schemas.microsoft.com/office/drawing/2014/main" id="{B5DA8A5E-3C3B-1A4C-8C06-06B3053C4D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753153"/>
              </p:ext>
            </p:extLst>
          </p:nvPr>
        </p:nvGraphicFramePr>
        <p:xfrm>
          <a:off x="5231815" y="2390140"/>
          <a:ext cx="6316717" cy="207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993">
                  <a:extLst>
                    <a:ext uri="{9D8B030D-6E8A-4147-A177-3AD203B41FA5}">
                      <a16:colId xmlns:a16="http://schemas.microsoft.com/office/drawing/2014/main" val="3600907007"/>
                    </a:ext>
                  </a:extLst>
                </a:gridCol>
                <a:gridCol w="504496">
                  <a:extLst>
                    <a:ext uri="{9D8B030D-6E8A-4147-A177-3AD203B41FA5}">
                      <a16:colId xmlns:a16="http://schemas.microsoft.com/office/drawing/2014/main" val="3275188166"/>
                    </a:ext>
                  </a:extLst>
                </a:gridCol>
                <a:gridCol w="515007">
                  <a:extLst>
                    <a:ext uri="{9D8B030D-6E8A-4147-A177-3AD203B41FA5}">
                      <a16:colId xmlns:a16="http://schemas.microsoft.com/office/drawing/2014/main" val="683382639"/>
                    </a:ext>
                  </a:extLst>
                </a:gridCol>
                <a:gridCol w="641131">
                  <a:extLst>
                    <a:ext uri="{9D8B030D-6E8A-4147-A177-3AD203B41FA5}">
                      <a16:colId xmlns:a16="http://schemas.microsoft.com/office/drawing/2014/main" val="78334471"/>
                    </a:ext>
                  </a:extLst>
                </a:gridCol>
                <a:gridCol w="557048">
                  <a:extLst>
                    <a:ext uri="{9D8B030D-6E8A-4147-A177-3AD203B41FA5}">
                      <a16:colId xmlns:a16="http://schemas.microsoft.com/office/drawing/2014/main" val="2599082184"/>
                    </a:ext>
                  </a:extLst>
                </a:gridCol>
                <a:gridCol w="693683">
                  <a:extLst>
                    <a:ext uri="{9D8B030D-6E8A-4147-A177-3AD203B41FA5}">
                      <a16:colId xmlns:a16="http://schemas.microsoft.com/office/drawing/2014/main" val="1575125501"/>
                    </a:ext>
                  </a:extLst>
                </a:gridCol>
                <a:gridCol w="738061">
                  <a:extLst>
                    <a:ext uri="{9D8B030D-6E8A-4147-A177-3AD203B41FA5}">
                      <a16:colId xmlns:a16="http://schemas.microsoft.com/office/drawing/2014/main" val="1486291194"/>
                    </a:ext>
                  </a:extLst>
                </a:gridCol>
                <a:gridCol w="546538">
                  <a:extLst>
                    <a:ext uri="{9D8B030D-6E8A-4147-A177-3AD203B41FA5}">
                      <a16:colId xmlns:a16="http://schemas.microsoft.com/office/drawing/2014/main" val="861802300"/>
                    </a:ext>
                  </a:extLst>
                </a:gridCol>
                <a:gridCol w="578069">
                  <a:extLst>
                    <a:ext uri="{9D8B030D-6E8A-4147-A177-3AD203B41FA5}">
                      <a16:colId xmlns:a16="http://schemas.microsoft.com/office/drawing/2014/main" val="1162801332"/>
                    </a:ext>
                  </a:extLst>
                </a:gridCol>
                <a:gridCol w="533691">
                  <a:extLst>
                    <a:ext uri="{9D8B030D-6E8A-4147-A177-3AD203B41FA5}">
                      <a16:colId xmlns:a16="http://schemas.microsoft.com/office/drawing/2014/main" val="1175412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Experiment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(GB)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(GB)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(GB)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(GB)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Exec.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Time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(secs)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Data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Parallel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Train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Acc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Valid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Acc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Acc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991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Using 1GPU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2.859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2461.46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718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Using 2GPU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2.921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2.851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2360.52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96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Using 3GPU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1.809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1.739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1.719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2028.72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99.64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99.82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99.82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191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Using 4GPU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1.649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2350.78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99.94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4909305"/>
                  </a:ext>
                </a:extLst>
              </a:tr>
            </a:tbl>
          </a:graphicData>
        </a:graphic>
      </p:graphicFrame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3DAC9A56-BCA6-9B4E-82AB-C1D26ABD8A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4055614"/>
              </p:ext>
            </p:extLst>
          </p:nvPr>
        </p:nvGraphicFramePr>
        <p:xfrm>
          <a:off x="5231815" y="4587590"/>
          <a:ext cx="6316717" cy="2077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993">
                  <a:extLst>
                    <a:ext uri="{9D8B030D-6E8A-4147-A177-3AD203B41FA5}">
                      <a16:colId xmlns:a16="http://schemas.microsoft.com/office/drawing/2014/main" val="3600907007"/>
                    </a:ext>
                  </a:extLst>
                </a:gridCol>
                <a:gridCol w="504496">
                  <a:extLst>
                    <a:ext uri="{9D8B030D-6E8A-4147-A177-3AD203B41FA5}">
                      <a16:colId xmlns:a16="http://schemas.microsoft.com/office/drawing/2014/main" val="3275188166"/>
                    </a:ext>
                  </a:extLst>
                </a:gridCol>
                <a:gridCol w="515007">
                  <a:extLst>
                    <a:ext uri="{9D8B030D-6E8A-4147-A177-3AD203B41FA5}">
                      <a16:colId xmlns:a16="http://schemas.microsoft.com/office/drawing/2014/main" val="683382639"/>
                    </a:ext>
                  </a:extLst>
                </a:gridCol>
                <a:gridCol w="641131">
                  <a:extLst>
                    <a:ext uri="{9D8B030D-6E8A-4147-A177-3AD203B41FA5}">
                      <a16:colId xmlns:a16="http://schemas.microsoft.com/office/drawing/2014/main" val="78334471"/>
                    </a:ext>
                  </a:extLst>
                </a:gridCol>
                <a:gridCol w="557048">
                  <a:extLst>
                    <a:ext uri="{9D8B030D-6E8A-4147-A177-3AD203B41FA5}">
                      <a16:colId xmlns:a16="http://schemas.microsoft.com/office/drawing/2014/main" val="2599082184"/>
                    </a:ext>
                  </a:extLst>
                </a:gridCol>
                <a:gridCol w="693683">
                  <a:extLst>
                    <a:ext uri="{9D8B030D-6E8A-4147-A177-3AD203B41FA5}">
                      <a16:colId xmlns:a16="http://schemas.microsoft.com/office/drawing/2014/main" val="1575125501"/>
                    </a:ext>
                  </a:extLst>
                </a:gridCol>
                <a:gridCol w="769593">
                  <a:extLst>
                    <a:ext uri="{9D8B030D-6E8A-4147-A177-3AD203B41FA5}">
                      <a16:colId xmlns:a16="http://schemas.microsoft.com/office/drawing/2014/main" val="1486291194"/>
                    </a:ext>
                  </a:extLst>
                </a:gridCol>
                <a:gridCol w="536027">
                  <a:extLst>
                    <a:ext uri="{9D8B030D-6E8A-4147-A177-3AD203B41FA5}">
                      <a16:colId xmlns:a16="http://schemas.microsoft.com/office/drawing/2014/main" val="861802300"/>
                    </a:ext>
                  </a:extLst>
                </a:gridCol>
                <a:gridCol w="578069">
                  <a:extLst>
                    <a:ext uri="{9D8B030D-6E8A-4147-A177-3AD203B41FA5}">
                      <a16:colId xmlns:a16="http://schemas.microsoft.com/office/drawing/2014/main" val="1162801332"/>
                    </a:ext>
                  </a:extLst>
                </a:gridCol>
                <a:gridCol w="512670">
                  <a:extLst>
                    <a:ext uri="{9D8B030D-6E8A-4147-A177-3AD203B41FA5}">
                      <a16:colId xmlns:a16="http://schemas.microsoft.com/office/drawing/2014/main" val="1175412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Experiment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(GB)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1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(GB)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2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(GB)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GPU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3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(GB)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Exec.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Time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(secs)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Data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Parallel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Train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Acc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Valid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Acc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+mj-lt"/>
                        </a:rPr>
                        <a:t>Acc</a:t>
                      </a:r>
                      <a:endParaRPr lang="en-US" sz="1300" b="1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9916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Using 1GPU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7.403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2674.47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98.93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98.62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7186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Using 2GPU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3.219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3.113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2417.13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99.77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096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Using 3GPU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3.633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3.497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3.477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2218.39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99.42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191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Using 4GPU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2.899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2329.82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98.91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99.53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Garamond" panose="02020404030301010803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99.42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4909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470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60E0-A324-8F4C-BC57-962096A6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9AC4-3EEF-2C49-B857-D5A2EF9CE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0"/>
            <a:ext cx="4859983" cy="392254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Using more GPU’s does not necessarily improve performance. There is a sweet spot where for a specific batch size we get good performance.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the figure, 256 batches with 3 GPUs in Data Parallelism performs best.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Hypothesis 2: Using more GPU’s always speeds up computation and saves time.</a:t>
            </a:r>
          </a:p>
          <a:p>
            <a:pPr marL="292608" lvl="1" indent="0">
              <a:buNone/>
            </a:pPr>
            <a:endParaRPr lang="en-US" b="1" dirty="0"/>
          </a:p>
          <a:p>
            <a:pPr marL="292608" lvl="1" indent="0">
              <a:buNone/>
            </a:pPr>
            <a:r>
              <a:rPr lang="en-US" b="1" dirty="0"/>
              <a:t>Increasing GPUs does not always increase performance of model and hence alternate hypothesis is true.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A540454-9280-8246-90F0-2338FB44A2F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97" y="1952734"/>
            <a:ext cx="4859983" cy="427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56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60E0-A324-8F4C-BC57-962096A6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9AC4-3EEF-2C49-B857-D5A2EF9CE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0"/>
            <a:ext cx="5107028" cy="392254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Using larger batches does not necessarily improve accuracy or model approximation capabilities. In fact more the batch size, lesser the generalization capabilities in our case.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the figure, 128 batches with 2 GPUs in Data Parallelism performs best.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Hypothesis 3: Larger batch size means better model approximation.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292608" lvl="1" indent="0">
              <a:buNone/>
            </a:pPr>
            <a:r>
              <a:rPr lang="en-US" sz="2400" b="1" dirty="0"/>
              <a:t>Larger Batch size does not always lead to better model approximation. Hence the alternate hypothesis is true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9240534E-851D-5D43-AEC5-0E77A836F6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4307" y="1931714"/>
            <a:ext cx="4951374" cy="4332452"/>
          </a:xfrm>
        </p:spPr>
      </p:pic>
    </p:spTree>
    <p:extLst>
      <p:ext uri="{BB962C8B-B14F-4D97-AF65-F5344CB8AC3E}">
        <p14:creationId xmlns:p14="http://schemas.microsoft.com/office/powerpoint/2010/main" val="2169821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60E0-A324-8F4C-BC57-962096A6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9AC4-3EEF-2C49-B857-D5A2EF9CE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0"/>
            <a:ext cx="5107028" cy="3922548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Execution time is optimal for a particular value of batch size.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the figure, 256 batches seems to be the optimal batch size for Data Parallelism followed by 128 batches.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Hypothesis 4: Keeping number of GPUs constant, there exists a linear relationship between number of batches and time taken. In short, as number of batches increases, time decreases.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The alternate hypothesis holds true for this case. There does not exist any specific relationship and factors like GPU memory and dataset size play an important role.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292608" lvl="1" indent="0">
              <a:buNone/>
            </a:pPr>
            <a:endParaRPr lang="en-US" sz="2400" b="1" dirty="0"/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43386F70-A6E1-2A46-A0AB-E68933D5F3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79779" y="2005287"/>
            <a:ext cx="4775901" cy="4178914"/>
          </a:xfrm>
        </p:spPr>
      </p:pic>
    </p:spTree>
    <p:extLst>
      <p:ext uri="{BB962C8B-B14F-4D97-AF65-F5344CB8AC3E}">
        <p14:creationId xmlns:p14="http://schemas.microsoft.com/office/powerpoint/2010/main" val="10648454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760E0-A324-8F4C-BC57-962096A6F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19AC4-3EEF-2C49-B857-D5A2EF9CE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120900"/>
            <a:ext cx="5107028" cy="392254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Performance of the model is exceptional with a few false classifications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A Real time system is yet to be implemented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Hypothesis 1: We can recognize hand signs from images or stream of images using state of the art techniques.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Yes, we can develop a good system using state-of-the art methods for recognizing hand signs.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FF0000"/>
              </a:solidFill>
            </a:endParaRPr>
          </a:p>
          <a:p>
            <a:pPr marL="292608" lvl="1" indent="0">
              <a:buNone/>
            </a:pPr>
            <a:endParaRPr lang="en-US" sz="2400" b="1" dirty="0"/>
          </a:p>
        </p:txBody>
      </p:sp>
      <p:pic>
        <p:nvPicPr>
          <p:cNvPr id="8" name="Content Placeholder 7" descr="A picture containing indoor, woman, looking, monitor&#10;&#10;Description automatically generated">
            <a:extLst>
              <a:ext uri="{FF2B5EF4-FFF2-40B4-BE49-F238E27FC236}">
                <a16:creationId xmlns:a16="http://schemas.microsoft.com/office/drawing/2014/main" id="{21B4BD6B-8815-5C48-9EAE-AA5BAC77C11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68" y="2120900"/>
            <a:ext cx="1915931" cy="1824421"/>
          </a:xfrm>
          <a:prstGeom prst="rect">
            <a:avLst/>
          </a:prstGeom>
        </p:spPr>
      </p:pic>
      <p:pic>
        <p:nvPicPr>
          <p:cNvPr id="9" name="Picture 8" descr="A picture containing standing, front, looking, man&#10;&#10;Description automatically generated">
            <a:extLst>
              <a:ext uri="{FF2B5EF4-FFF2-40B4-BE49-F238E27FC236}">
                <a16:creationId xmlns:a16="http://schemas.microsoft.com/office/drawing/2014/main" id="{D6034C52-7BFB-854A-BE3B-110CBF2BC9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120900"/>
            <a:ext cx="1797270" cy="1824420"/>
          </a:xfrm>
          <a:prstGeom prst="rect">
            <a:avLst/>
          </a:prstGeom>
        </p:spPr>
      </p:pic>
      <p:pic>
        <p:nvPicPr>
          <p:cNvPr id="10" name="Picture 9" descr="A picture containing person, man, ball, front&#10;&#10;Description automatically generated">
            <a:extLst>
              <a:ext uri="{FF2B5EF4-FFF2-40B4-BE49-F238E27FC236}">
                <a16:creationId xmlns:a16="http://schemas.microsoft.com/office/drawing/2014/main" id="{EC13549F-54D2-D041-B7DD-83C763F8EC0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67" y="3947948"/>
            <a:ext cx="1915931" cy="1824420"/>
          </a:xfrm>
          <a:prstGeom prst="rect">
            <a:avLst/>
          </a:prstGeom>
        </p:spPr>
      </p:pic>
      <p:pic>
        <p:nvPicPr>
          <p:cNvPr id="11" name="Picture 10" descr="A picture containing man&#10;&#10;Description automatically generated">
            <a:extLst>
              <a:ext uri="{FF2B5EF4-FFF2-40B4-BE49-F238E27FC236}">
                <a16:creationId xmlns:a16="http://schemas.microsoft.com/office/drawing/2014/main" id="{5E26316E-00A6-3C48-B963-52DDABCAC7A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8" y="3945319"/>
            <a:ext cx="1797270" cy="182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37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Performance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7BD87E-B7CD-B644-8587-CA52FC05F9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7280" y="2530242"/>
            <a:ext cx="10029558" cy="3094895"/>
          </a:xfrm>
        </p:spPr>
      </p:pic>
    </p:spTree>
    <p:extLst>
      <p:ext uri="{BB962C8B-B14F-4D97-AF65-F5344CB8AC3E}">
        <p14:creationId xmlns:p14="http://schemas.microsoft.com/office/powerpoint/2010/main" val="3283742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BBE64-2E99-EE46-9420-83E60B63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Performance</a:t>
            </a:r>
          </a:p>
        </p:txBody>
      </p:sp>
      <p:pic>
        <p:nvPicPr>
          <p:cNvPr id="4" name="cpu.mov" descr="cpu.mov">
            <a:hlinkClick r:id="" action="ppaction://media"/>
            <a:extLst>
              <a:ext uri="{FF2B5EF4-FFF2-40B4-BE49-F238E27FC236}">
                <a16:creationId xmlns:a16="http://schemas.microsoft.com/office/drawing/2014/main" id="{4BA2B55F-AE38-6947-B7A0-556FE3EF900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602" y="2090058"/>
            <a:ext cx="9576795" cy="3289464"/>
          </a:xfrm>
        </p:spPr>
      </p:pic>
    </p:spTree>
    <p:extLst>
      <p:ext uri="{BB962C8B-B14F-4D97-AF65-F5344CB8AC3E}">
        <p14:creationId xmlns:p14="http://schemas.microsoft.com/office/powerpoint/2010/main" val="337079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629E-FDE3-4A48-9AA1-53E59A97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(Using 1 and 2 GPU)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E2A966-378A-F740-AC7B-F5F9090A7A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5329" y="2120900"/>
            <a:ext cx="4283529" cy="3748088"/>
          </a:xfr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7CC528-7467-544C-98CA-022ADC4863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4261" y="2120900"/>
            <a:ext cx="4283529" cy="3748088"/>
          </a:xfrm>
        </p:spPr>
      </p:pic>
    </p:spTree>
    <p:extLst>
      <p:ext uri="{BB962C8B-B14F-4D97-AF65-F5344CB8AC3E}">
        <p14:creationId xmlns:p14="http://schemas.microsoft.com/office/powerpoint/2010/main" val="4176653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629E-FDE3-4A48-9AA1-53E59A97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Usage (3 and 4 GPUs)</a:t>
            </a:r>
          </a:p>
        </p:txBody>
      </p:sp>
      <p:pic>
        <p:nvPicPr>
          <p:cNvPr id="10" name="Content Placeholder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6F741A-7831-5C41-A194-7F85AA34EA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5329" y="2120900"/>
            <a:ext cx="4283529" cy="3748088"/>
          </a:xfrm>
        </p:spPr>
      </p:pic>
      <p:pic>
        <p:nvPicPr>
          <p:cNvPr id="12" name="Content Placeholder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0218250A-F737-ED46-B702-E041F4692C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94261" y="2120900"/>
            <a:ext cx="4283529" cy="3748088"/>
          </a:xfrm>
        </p:spPr>
      </p:pic>
    </p:spTree>
    <p:extLst>
      <p:ext uri="{BB962C8B-B14F-4D97-AF65-F5344CB8AC3E}">
        <p14:creationId xmlns:p14="http://schemas.microsoft.com/office/powerpoint/2010/main" val="442062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49AA-C9AA-EF4C-A517-2016A2DD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SURF-SIFT Matching</a:t>
            </a:r>
          </a:p>
        </p:txBody>
      </p:sp>
      <p:pic>
        <p:nvPicPr>
          <p:cNvPr id="5" name="Content Placeholder 4" descr="A picture containing table, sitting, white, cat&#10;&#10;Description automatically generated">
            <a:extLst>
              <a:ext uri="{FF2B5EF4-FFF2-40B4-BE49-F238E27FC236}">
                <a16:creationId xmlns:a16="http://schemas.microsoft.com/office/drawing/2014/main" id="{2DD99F37-D385-FE4E-80DA-21DF31E42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70906"/>
            <a:ext cx="100584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0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280B-5998-434D-BF86-B38E689B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FD035-5EA2-514F-91F7-F0B5ED4F20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There exists a good tradeoff between number of batches and num of GPUs to be used in parallel.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Time and memory are both important. Based on the above experiments, there is a clear under usage of GPU resources and maybe spinning a smaller GPU would have helped me.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need to used up to 90-95% of GPU memory and only if a batch does not fit a memory, we should use Data Parallelism.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256 Batches, with 3 GPUs in data parallelism performs best with a total of 5.267GB of memory being consumed.</a:t>
            </a:r>
          </a:p>
        </p:txBody>
      </p:sp>
    </p:spTree>
    <p:extLst>
      <p:ext uri="{BB962C8B-B14F-4D97-AF65-F5344CB8AC3E}">
        <p14:creationId xmlns:p14="http://schemas.microsoft.com/office/powerpoint/2010/main" val="280656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11FA-29B5-9D48-9972-15C11842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1B086-CC82-CF4C-93CB-FF9FDF932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S. P. More and A. Sattar, "Hand gesture recognition system using image processing," </a:t>
            </a:r>
            <a:r>
              <a:rPr lang="en-US" i="1" dirty="0"/>
              <a:t>2016 International Conference on Electrical, Electronics, and Optimization Techniques (ICEEOT)</a:t>
            </a:r>
            <a:r>
              <a:rPr lang="en-US" dirty="0"/>
              <a:t>, Chennai, 2016, pp. 671-675.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Y. </a:t>
            </a:r>
            <a:r>
              <a:rPr lang="en-US" dirty="0" err="1"/>
              <a:t>Lecun</a:t>
            </a:r>
            <a:r>
              <a:rPr lang="en-US" dirty="0"/>
              <a:t>, L. </a:t>
            </a:r>
            <a:r>
              <a:rPr lang="en-US" dirty="0" err="1"/>
              <a:t>Bottou</a:t>
            </a:r>
            <a:r>
              <a:rPr lang="en-US" dirty="0"/>
              <a:t>, Y. </a:t>
            </a:r>
            <a:r>
              <a:rPr lang="en-US" dirty="0" err="1"/>
              <a:t>Bengio</a:t>
            </a:r>
            <a:r>
              <a:rPr lang="en-US" dirty="0"/>
              <a:t> and P. Haffner, "Gradient-based learning applied to document recognition," in </a:t>
            </a:r>
            <a:r>
              <a:rPr lang="en-US" i="1" dirty="0"/>
              <a:t>Proceedings of the IEEE</a:t>
            </a:r>
            <a:r>
              <a:rPr lang="en-US" dirty="0"/>
              <a:t>, vol. 86, no. 11, pp. 2278-2324, Nov. 1998.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err="1"/>
              <a:t>Imagenet</a:t>
            </a:r>
            <a:r>
              <a:rPr lang="en-US" dirty="0"/>
              <a:t> classification with deep convolutional neural networks, A </a:t>
            </a:r>
            <a:r>
              <a:rPr lang="en-US" dirty="0" err="1"/>
              <a:t>Krizhevsky</a:t>
            </a:r>
            <a:r>
              <a:rPr lang="en-US" dirty="0"/>
              <a:t>, I </a:t>
            </a:r>
            <a:r>
              <a:rPr lang="en-US" dirty="0" err="1"/>
              <a:t>Sutskever</a:t>
            </a:r>
            <a:r>
              <a:rPr lang="en-US" dirty="0"/>
              <a:t>, GE Hinton - Advances in neural information processing systems, 2012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Measuring the effects of data parallelism on neural network training, CJ </a:t>
            </a:r>
            <a:r>
              <a:rPr lang="en-US" dirty="0" err="1"/>
              <a:t>Shallue</a:t>
            </a:r>
            <a:r>
              <a:rPr lang="en-US" dirty="0"/>
              <a:t>, J Lee, J </a:t>
            </a:r>
            <a:r>
              <a:rPr lang="en-US" dirty="0" err="1"/>
              <a:t>Antognini</a:t>
            </a:r>
            <a:r>
              <a:rPr lang="en-US" dirty="0"/>
              <a:t>, J </a:t>
            </a:r>
            <a:r>
              <a:rPr lang="en-US" dirty="0" err="1"/>
              <a:t>Sohl</a:t>
            </a:r>
            <a:r>
              <a:rPr lang="en-US" dirty="0"/>
              <a:t>-Dickstein… - </a:t>
            </a:r>
            <a:r>
              <a:rPr lang="en-US" dirty="0" err="1"/>
              <a:t>arXiv</a:t>
            </a:r>
            <a:r>
              <a:rPr lang="en-US" dirty="0"/>
              <a:t> preprint arXiv:1811.03600, 2018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On model parallelization and scheduling strategies for distributed machine learning, S Lee, JK Kim, X Zheng, Q Ho, GA Gibson, EP Xing - Advances in neural information processing systems, 2014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091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2D024-FAF5-5E4C-9799-86CDFA66BEF3}"/>
              </a:ext>
            </a:extLst>
          </p:cNvPr>
          <p:cNvSpPr txBox="1"/>
          <p:nvPr/>
        </p:nvSpPr>
        <p:spPr>
          <a:xfrm>
            <a:off x="3264023" y="2721114"/>
            <a:ext cx="56639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9922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8AF6-4F95-9F46-8225-2D7A1F6B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AlexNet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5B05-FAD3-5842-80B7-0B793051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88" y="2102069"/>
            <a:ext cx="10058400" cy="372155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698F873-70B7-8441-B9E7-B9EC8AC5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95" y="2108199"/>
            <a:ext cx="9791233" cy="31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7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8AF6-4F95-9F46-8225-2D7A1F6B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5B05-FAD3-5842-80B7-0B793051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88" y="2102069"/>
            <a:ext cx="10058400" cy="372155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Hypothesis 1: We can recognize hand signs from images or stream of images using state of the art techniques.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2: Using more GPU’s always speeds up computation and saves time.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3: Larger batch size means better model approximation.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Hypothesis 4: Keeping number of GPUs constant, there exists a linear relationship between number of batches and time taken. In short, as number of batches increases, time decreases.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81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8AF6-4F95-9F46-8225-2D7A1F6B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Specifications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5B05-FAD3-5842-80B7-0B793051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88" y="2102069"/>
            <a:ext cx="10058400" cy="3721557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Cluster:</a:t>
            </a:r>
            <a:r>
              <a:rPr lang="en-US" dirty="0"/>
              <a:t> Discovery High-Performance Computing Cluster</a:t>
            </a:r>
          </a:p>
          <a:p>
            <a:pPr>
              <a:spcBef>
                <a:spcPts val="0"/>
              </a:spcBef>
            </a:pPr>
            <a:r>
              <a:rPr lang="en-US" b="1" dirty="0"/>
              <a:t>Reservation:</a:t>
            </a:r>
            <a:r>
              <a:rPr lang="en-US" dirty="0"/>
              <a:t> CSYE7374_GPU</a:t>
            </a:r>
          </a:p>
          <a:p>
            <a:pPr>
              <a:spcBef>
                <a:spcPts val="0"/>
              </a:spcBef>
            </a:pPr>
            <a:r>
              <a:rPr lang="en-US" b="1" dirty="0"/>
              <a:t>Reservation memory:</a:t>
            </a:r>
            <a:r>
              <a:rPr lang="en-US" dirty="0"/>
              <a:t> 95 GB</a:t>
            </a:r>
          </a:p>
          <a:p>
            <a:pPr>
              <a:spcBef>
                <a:spcPts val="0"/>
              </a:spcBef>
            </a:pPr>
            <a:r>
              <a:rPr lang="en-US" b="1" dirty="0"/>
              <a:t>Time reserved:</a:t>
            </a:r>
            <a:r>
              <a:rPr lang="en-US" dirty="0"/>
              <a:t> 10 hrs.</a:t>
            </a:r>
          </a:p>
          <a:p>
            <a:pPr>
              <a:spcBef>
                <a:spcPts val="0"/>
              </a:spcBef>
            </a:pPr>
            <a:r>
              <a:rPr lang="en-US" dirty="0"/>
              <a:t> </a:t>
            </a:r>
          </a:p>
          <a:p>
            <a:pPr>
              <a:spcBef>
                <a:spcPts val="0"/>
              </a:spcBef>
            </a:pPr>
            <a:r>
              <a:rPr lang="en-US" b="1" dirty="0"/>
              <a:t>GPU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Model:</a:t>
            </a:r>
            <a:r>
              <a:rPr lang="en-US" dirty="0"/>
              <a:t> Nvidia V100-SXM2</a:t>
            </a:r>
          </a:p>
          <a:p>
            <a:pPr>
              <a:spcBef>
                <a:spcPts val="0"/>
              </a:spcBef>
            </a:pPr>
            <a:r>
              <a:rPr lang="en-US" b="1" dirty="0"/>
              <a:t>GPU count:</a:t>
            </a:r>
            <a:r>
              <a:rPr lang="en-US" dirty="0"/>
              <a:t> 0 – 4</a:t>
            </a:r>
          </a:p>
          <a:p>
            <a:pPr>
              <a:spcBef>
                <a:spcPts val="0"/>
              </a:spcBef>
            </a:pPr>
            <a:r>
              <a:rPr lang="en-US" b="1" dirty="0"/>
              <a:t>GPU Memory:</a:t>
            </a:r>
            <a:r>
              <a:rPr lang="en-US" dirty="0"/>
              <a:t> 32.4805 GB / GPU</a:t>
            </a:r>
          </a:p>
          <a:p>
            <a:pPr>
              <a:spcBef>
                <a:spcPts val="0"/>
              </a:spcBef>
            </a:pPr>
            <a:r>
              <a:rPr lang="en-US" b="1" dirty="0"/>
              <a:t>Clock:</a:t>
            </a:r>
            <a:r>
              <a:rPr lang="en-US" dirty="0"/>
              <a:t> 1.290Ghz with max boost of 1.530GHz</a:t>
            </a:r>
          </a:p>
          <a:p>
            <a:pPr>
              <a:spcBef>
                <a:spcPts val="0"/>
              </a:spcBef>
            </a:pPr>
            <a:r>
              <a:rPr lang="en-US" dirty="0"/>
              <a:t> </a:t>
            </a:r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3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8AF6-4F95-9F46-8225-2D7A1F6B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Specifications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35B05-FAD3-5842-80B7-0B793051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588" y="2102069"/>
            <a:ext cx="5111067" cy="372155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dirty="0"/>
              <a:t>CPU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b="1" dirty="0"/>
              <a:t>Model:</a:t>
            </a:r>
            <a:r>
              <a:rPr lang="en-US" dirty="0"/>
              <a:t> Intel(R) Xeon(R) Gold 6132 CPU @ 2.60GHz</a:t>
            </a:r>
          </a:p>
          <a:p>
            <a:pPr>
              <a:spcBef>
                <a:spcPts val="0"/>
              </a:spcBef>
            </a:pPr>
            <a:r>
              <a:rPr lang="en-US" b="1" dirty="0"/>
              <a:t>Sockets:</a:t>
            </a:r>
            <a:r>
              <a:rPr lang="en-US" dirty="0"/>
              <a:t> 2</a:t>
            </a:r>
          </a:p>
          <a:p>
            <a:pPr>
              <a:spcBef>
                <a:spcPts val="0"/>
              </a:spcBef>
            </a:pPr>
            <a:r>
              <a:rPr lang="en-US" b="1" dirty="0"/>
              <a:t>Cores/socket:</a:t>
            </a:r>
            <a:r>
              <a:rPr lang="en-US" dirty="0"/>
              <a:t> 14</a:t>
            </a:r>
          </a:p>
          <a:p>
            <a:pPr>
              <a:spcBef>
                <a:spcPts val="0"/>
              </a:spcBef>
            </a:pPr>
            <a:r>
              <a:rPr lang="en-US" b="1" dirty="0"/>
              <a:t>Threads/core:</a:t>
            </a:r>
            <a:r>
              <a:rPr lang="en-US" dirty="0"/>
              <a:t> 1</a:t>
            </a:r>
          </a:p>
          <a:p>
            <a:pPr>
              <a:spcBef>
                <a:spcPts val="0"/>
              </a:spcBef>
            </a:pPr>
            <a:r>
              <a:rPr lang="en-US" b="1" dirty="0"/>
              <a:t>CPUs:</a:t>
            </a:r>
            <a:r>
              <a:rPr lang="en-US" dirty="0"/>
              <a:t> 28</a:t>
            </a:r>
          </a:p>
          <a:p>
            <a:pPr>
              <a:spcBef>
                <a:spcPts val="0"/>
              </a:spcBef>
            </a:pP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457200" indent="-457200">
              <a:buFont typeface="+mj-lt"/>
              <a:buAutoNum type="arabicPeriod" startAt="4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44B4AD-7B8A-C84A-9BB7-D6E33D02B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38" y="2102069"/>
            <a:ext cx="3775256" cy="307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15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412434"/>
      </a:dk2>
      <a:lt2>
        <a:srgbClr val="E2E3E8"/>
      </a:lt2>
      <a:accent1>
        <a:srgbClr val="BF9D22"/>
      </a:accent1>
      <a:accent2>
        <a:srgbClr val="D55D17"/>
      </a:accent2>
      <a:accent3>
        <a:srgbClr val="E72932"/>
      </a:accent3>
      <a:accent4>
        <a:srgbClr val="D51770"/>
      </a:accent4>
      <a:accent5>
        <a:srgbClr val="E729D0"/>
      </a:accent5>
      <a:accent6>
        <a:srgbClr val="9C17D5"/>
      </a:accent6>
      <a:hlink>
        <a:srgbClr val="C1459D"/>
      </a:hlink>
      <a:folHlink>
        <a:srgbClr val="7F7F7F"/>
      </a:folHlink>
    </a:clrScheme>
    <a:fontScheme name="Retrospect">
      <a:majorFont>
        <a:latin typeface="Garamond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11883</TotalTime>
  <Words>2260</Words>
  <Application>Microsoft Macintosh PowerPoint</Application>
  <PresentationFormat>Widescreen</PresentationFormat>
  <Paragraphs>428</Paragraphs>
  <Slides>52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Calibri</vt:lpstr>
      <vt:lpstr>Courier</vt:lpstr>
      <vt:lpstr>Garamond</vt:lpstr>
      <vt:lpstr>RetrospectVTI</vt:lpstr>
      <vt:lpstr>ASL Recognition using Data Parallelism and PyTorch</vt:lpstr>
      <vt:lpstr>Motivation</vt:lpstr>
      <vt:lpstr>Background</vt:lpstr>
      <vt:lpstr>SURF-SIFT</vt:lpstr>
      <vt:lpstr>SURF-SIFT Matching</vt:lpstr>
      <vt:lpstr>AlexNet Architecture</vt:lpstr>
      <vt:lpstr>Objectives</vt:lpstr>
      <vt:lpstr>System Specifications</vt:lpstr>
      <vt:lpstr>System Specifications</vt:lpstr>
      <vt:lpstr>Commands</vt:lpstr>
      <vt:lpstr>Dataset Specifications</vt:lpstr>
      <vt:lpstr>Methodology</vt:lpstr>
      <vt:lpstr> Block Diagram</vt:lpstr>
      <vt:lpstr>Why did we choose this architecture?</vt:lpstr>
      <vt:lpstr>Analysis</vt:lpstr>
      <vt:lpstr>Assumptions and Constants</vt:lpstr>
      <vt:lpstr>Experiment 1</vt:lpstr>
      <vt:lpstr>Exp1: 128 batch-size, 1GPU</vt:lpstr>
      <vt:lpstr>Experiment 1</vt:lpstr>
      <vt:lpstr>Exp1: 128 batch-size, 2GPUs</vt:lpstr>
      <vt:lpstr>Experiment 1</vt:lpstr>
      <vt:lpstr>Exp1: 128 batch-size, 3GPUs</vt:lpstr>
      <vt:lpstr>Experiment 1</vt:lpstr>
      <vt:lpstr>Exp1: 128 batch-size, 4GPUs</vt:lpstr>
      <vt:lpstr>Experiment 2</vt:lpstr>
      <vt:lpstr>Exp2: 256 batch-size, 1GPU</vt:lpstr>
      <vt:lpstr>Experiment 2</vt:lpstr>
      <vt:lpstr>Exp2: 256 batch-size, 2GPUs</vt:lpstr>
      <vt:lpstr>Experiment 2</vt:lpstr>
      <vt:lpstr>Exp2: 256 batch-size, 3GPUs</vt:lpstr>
      <vt:lpstr>Experiment 2</vt:lpstr>
      <vt:lpstr>Exp2: 256 batch-size, 4GPUs</vt:lpstr>
      <vt:lpstr>Experiment 3</vt:lpstr>
      <vt:lpstr>Exp3: 512 batch-size, 1GPU</vt:lpstr>
      <vt:lpstr>Experiment 3</vt:lpstr>
      <vt:lpstr>Exp3: 512 batch-size, 2GPUs</vt:lpstr>
      <vt:lpstr>Experiment 3</vt:lpstr>
      <vt:lpstr>Exp3: 512 batch-size, 3GPUs</vt:lpstr>
      <vt:lpstr>Experiment 3</vt:lpstr>
      <vt:lpstr>Exp3: 512 batch-size, 4GPUs</vt:lpstr>
      <vt:lpstr>Summary or results</vt:lpstr>
      <vt:lpstr>Observation 1</vt:lpstr>
      <vt:lpstr>Observation 2</vt:lpstr>
      <vt:lpstr>Observation 3</vt:lpstr>
      <vt:lpstr>Observation 4</vt:lpstr>
      <vt:lpstr>CPU Performance</vt:lpstr>
      <vt:lpstr>CPU Performance</vt:lpstr>
      <vt:lpstr>Memory Usage (Using 1 and 2 GPU)</vt:lpstr>
      <vt:lpstr>Memory Usage (3 and 4 GPUs)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4</dc:title>
  <dc:creator>Nikunj Rajesh Lad</dc:creator>
  <cp:lastModifiedBy>Nikunj Lad</cp:lastModifiedBy>
  <cp:revision>218</cp:revision>
  <dcterms:created xsi:type="dcterms:W3CDTF">2020-02-17T02:25:27Z</dcterms:created>
  <dcterms:modified xsi:type="dcterms:W3CDTF">2020-04-13T20:46:23Z</dcterms:modified>
</cp:coreProperties>
</file>